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7" r:id="rId5"/>
    <p:sldId id="258" r:id="rId6"/>
    <p:sldId id="288" r:id="rId7"/>
    <p:sldId id="289" r:id="rId8"/>
    <p:sldId id="307" r:id="rId9"/>
    <p:sldId id="306" r:id="rId10"/>
    <p:sldId id="259" r:id="rId11"/>
    <p:sldId id="260" r:id="rId12"/>
    <p:sldId id="281" r:id="rId13"/>
    <p:sldId id="308" r:id="rId14"/>
    <p:sldId id="305" r:id="rId15"/>
    <p:sldId id="264" r:id="rId16"/>
    <p:sldId id="265" r:id="rId17"/>
    <p:sldId id="261" r:id="rId18"/>
    <p:sldId id="270" r:id="rId19"/>
    <p:sldId id="284" r:id="rId20"/>
    <p:sldId id="269" r:id="rId21"/>
    <p:sldId id="272" r:id="rId22"/>
    <p:sldId id="279" r:id="rId23"/>
    <p:sldId id="303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2" r:id="rId34"/>
    <p:sldId id="266" r:id="rId35"/>
    <p:sldId id="301" r:id="rId36"/>
    <p:sldId id="280" r:id="rId3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3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6/6/2011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6/6/2011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6/6/2011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6/6/2011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6/6/2011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6/6/2011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9076F-1912-49D6-AF10-7653A22653B7}" type="datetimeFigureOut">
              <a:rPr lang="en-US" smtClean="0"/>
              <a:pPr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umanitoba.ca/computing/ist/itservicedesk/index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mailto:Janice_Sisson@umanitoba.c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rvin_Kocay@umanitoba.ca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ANHEITbanner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157192"/>
            <a:ext cx="4680520" cy="17008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1600" y="1340768"/>
            <a:ext cx="712879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5400" b="1" dirty="0"/>
              <a:t>IT Support at the University of </a:t>
            </a:r>
            <a:r>
              <a:rPr lang="en-US" sz="5400" b="1" dirty="0" smtClean="0"/>
              <a:t>Manitoba</a:t>
            </a:r>
          </a:p>
          <a:p>
            <a:pPr algn="ctr">
              <a:buNone/>
            </a:pPr>
            <a:r>
              <a:rPr lang="en-US" sz="2400" b="1" dirty="0" smtClean="0"/>
              <a:t>Janice Sisson – Director, Client Services</a:t>
            </a:r>
          </a:p>
          <a:p>
            <a:pPr algn="ctr">
              <a:buNone/>
            </a:pPr>
            <a:r>
              <a:rPr lang="en-US" sz="2400" b="1" dirty="0" smtClean="0"/>
              <a:t>Marvin Kocay – Acting Exec. Dir., IST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3"/>
            <a:ext cx="7488832" cy="18466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Centralized desktop support service utilizing computer staff from the faculty and departments: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55576" y="3212976"/>
            <a:ext cx="74888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Completed a pilot </a:t>
            </a:r>
            <a:r>
              <a:rPr lang="en-US" dirty="0"/>
              <a:t>at Medical Campus last summer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Included Medicine, Dentistry, Pharmacy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Users called a central service desk </a:t>
            </a:r>
            <a:r>
              <a:rPr lang="en-US" dirty="0" smtClean="0"/>
              <a:t>to </a:t>
            </a:r>
            <a:r>
              <a:rPr lang="en-US" dirty="0"/>
              <a:t>report all IT incidents and service requests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Local computer staff were “pooled” to provide service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Requests were assigned a priority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Service desk staff attempted to </a:t>
            </a:r>
            <a:r>
              <a:rPr lang="en-US" dirty="0" smtClean="0"/>
              <a:t>solve as many </a:t>
            </a:r>
            <a:r>
              <a:rPr lang="en-US" dirty="0"/>
              <a:t>problems remotely using remote desk </a:t>
            </a:r>
            <a:r>
              <a:rPr lang="en-US" dirty="0" smtClean="0"/>
              <a:t>top as possible (first point of contact resolution)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Pilot outcomes: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073067"/>
            <a:ext cx="74888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Pilot </a:t>
            </a:r>
            <a:r>
              <a:rPr lang="en-US" sz="1600" dirty="0"/>
              <a:t>proved effective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Decision </a:t>
            </a:r>
            <a:r>
              <a:rPr lang="en-US" sz="1600" dirty="0" smtClean="0"/>
              <a:t> was made to </a:t>
            </a:r>
            <a:r>
              <a:rPr lang="en-US" sz="1600" dirty="0"/>
              <a:t>roll out to both campuses (Fort Garry and </a:t>
            </a:r>
            <a:r>
              <a:rPr lang="en-US" sz="1600" dirty="0" err="1"/>
              <a:t>Bannatyne</a:t>
            </a:r>
            <a:r>
              <a:rPr lang="en-US" sz="1600" dirty="0"/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Adopting a phased in approach – 800 users in initial group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Carrot </a:t>
            </a:r>
            <a:r>
              <a:rPr lang="en-US" sz="1600" dirty="0" err="1"/>
              <a:t>vs</a:t>
            </a:r>
            <a:r>
              <a:rPr lang="en-US" sz="1600" dirty="0"/>
              <a:t> stick approach – inclusion is negotiated </a:t>
            </a:r>
            <a:r>
              <a:rPr lang="en-US" sz="1600" dirty="0" smtClean="0"/>
              <a:t>for now but </a:t>
            </a:r>
            <a:r>
              <a:rPr lang="en-US" sz="1600" dirty="0"/>
              <a:t>will become mandatory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Negotiated a standard Service Level Agreement with senior administrators in each unit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No layoffs for local computer staff – attrition and redeployment as staffing surpluses are identified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Local computer staff physically stayed  in existing space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Budgets and reporting lines were moved to </a:t>
            </a:r>
            <a:r>
              <a:rPr lang="en-US" sz="1600" dirty="0" smtClean="0"/>
              <a:t>central IT department</a:t>
            </a:r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Provided training to local computer staff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Adopted an ITIL </a:t>
            </a:r>
            <a:r>
              <a:rPr lang="en-US" sz="1600" dirty="0"/>
              <a:t>framework  utilizing a Tiered approach to resolution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Identified  the </a:t>
            </a:r>
            <a:r>
              <a:rPr lang="en-US" sz="1600" smtClean="0"/>
              <a:t>need </a:t>
            </a:r>
            <a:r>
              <a:rPr lang="en-US" sz="1600" smtClean="0"/>
              <a:t>for IT </a:t>
            </a:r>
            <a:r>
              <a:rPr lang="en-US" sz="1600" dirty="0"/>
              <a:t>management software </a:t>
            </a:r>
            <a:endParaRPr lang="en-US" sz="1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2952328" cy="706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Facilitation: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472608"/>
          </a:xfrm>
        </p:spPr>
        <p:txBody>
          <a:bodyPr>
            <a:normAutofit/>
          </a:bodyPr>
          <a:lstStyle/>
          <a:p>
            <a:r>
              <a:rPr lang="en-US" sz="1600" dirty="0" smtClean="0"/>
              <a:t>Completed university wide asset inventory and workload analysis</a:t>
            </a:r>
          </a:p>
          <a:p>
            <a:pPr lvl="1"/>
            <a:r>
              <a:rPr lang="en-US" sz="1200" dirty="0" smtClean="0"/>
              <a:t>Local computer staff provided information via a mandatory on line survey</a:t>
            </a:r>
          </a:p>
          <a:p>
            <a:pPr lvl="1"/>
            <a:r>
              <a:rPr lang="en-US" sz="1200" dirty="0" smtClean="0"/>
              <a:t>PWC compiled data for each unit</a:t>
            </a:r>
          </a:p>
          <a:p>
            <a:pPr lvl="1"/>
            <a:r>
              <a:rPr lang="en-US" sz="1200" dirty="0" smtClean="0"/>
              <a:t>Data becomes discussion tool for preliminary meeting with each faculty and department</a:t>
            </a:r>
          </a:p>
          <a:p>
            <a:pPr lvl="2"/>
            <a:r>
              <a:rPr lang="en-US" sz="1200" dirty="0" smtClean="0"/>
              <a:t>Data received very positive reception</a:t>
            </a:r>
          </a:p>
          <a:p>
            <a:pPr lvl="2"/>
            <a:r>
              <a:rPr lang="en-US" sz="1200" dirty="0" smtClean="0"/>
              <a:t>Was  frequently the first time  Deans and Senior Administrators had seen a snapshot of their IT operations</a:t>
            </a:r>
          </a:p>
          <a:p>
            <a:pPr lvl="2"/>
            <a:r>
              <a:rPr lang="en-US" sz="1200" dirty="0" smtClean="0"/>
              <a:t>Great conversation starter for meeting on support</a:t>
            </a:r>
          </a:p>
          <a:p>
            <a:pPr lvl="1"/>
            <a:r>
              <a:rPr lang="en-US" sz="1200" dirty="0" smtClean="0"/>
              <a:t>Discussion and decision making followed on which items made sense to move centrally and which should stay with the unit</a:t>
            </a:r>
          </a:p>
          <a:p>
            <a:pPr lvl="1"/>
            <a:endParaRPr lang="en-US" sz="1200" dirty="0" smtClean="0"/>
          </a:p>
          <a:p>
            <a:r>
              <a:rPr lang="en-US" sz="1600" dirty="0" smtClean="0"/>
              <a:t>Developed a standard Service Level Agreement in negotiation with Deans and Senior Administrators in each unit involved in the initial roll out</a:t>
            </a:r>
          </a:p>
          <a:p>
            <a:pPr lvl="1"/>
            <a:r>
              <a:rPr lang="en-US" sz="1200" dirty="0" smtClean="0"/>
              <a:t>Final document accepted unanimously by all units involved in initial roll out</a:t>
            </a:r>
          </a:p>
          <a:p>
            <a:pPr lvl="1"/>
            <a:r>
              <a:rPr lang="en-US" sz="1200" dirty="0" smtClean="0"/>
              <a:t>Covers roles and responsibilities, a description of the three tiered support model, priority settings and turnaround times as well as escalation options</a:t>
            </a:r>
          </a:p>
          <a:p>
            <a:pPr lvl="1">
              <a:buNone/>
            </a:pPr>
            <a:endParaRPr lang="en-US" sz="1200" dirty="0" smtClean="0"/>
          </a:p>
          <a:p>
            <a:r>
              <a:rPr lang="en-US" sz="1600" dirty="0" smtClean="0"/>
              <a:t>Worked with local computer staff one on one</a:t>
            </a:r>
          </a:p>
          <a:p>
            <a:pPr lvl="1"/>
            <a:r>
              <a:rPr lang="en-US" sz="1200" dirty="0" smtClean="0"/>
              <a:t>Reviewed initial asset inventory and workload analysis to update and verify information</a:t>
            </a:r>
          </a:p>
          <a:p>
            <a:pPr lvl="1"/>
            <a:r>
              <a:rPr lang="en-US" sz="1200" dirty="0" smtClean="0"/>
              <a:t>Collected training, </a:t>
            </a:r>
            <a:r>
              <a:rPr lang="en-US" sz="1200" dirty="0" err="1" smtClean="0"/>
              <a:t>skillset</a:t>
            </a:r>
            <a:r>
              <a:rPr lang="en-US" sz="1200" dirty="0" smtClean="0"/>
              <a:t> and expertise data for each computer staff member</a:t>
            </a:r>
          </a:p>
          <a:p>
            <a:pPr lvl="1"/>
            <a:r>
              <a:rPr lang="en-US" sz="1200" dirty="0" smtClean="0"/>
              <a:t>Reviewed all software managed locally to determine support requirements</a:t>
            </a:r>
          </a:p>
          <a:p>
            <a:pPr lvl="1"/>
            <a:r>
              <a:rPr lang="en-US" sz="1200" dirty="0" smtClean="0"/>
              <a:t> completed a detailed hardware inventory which was then loaded to the </a:t>
            </a:r>
            <a:r>
              <a:rPr lang="en-US" sz="1200" dirty="0" err="1" smtClean="0"/>
              <a:t>workorder</a:t>
            </a:r>
            <a:r>
              <a:rPr lang="en-US" sz="1200" dirty="0" smtClean="0"/>
              <a:t> software system</a:t>
            </a:r>
          </a:p>
          <a:p>
            <a:pPr lvl="1"/>
            <a:endParaRPr lang="en-US" sz="1200" dirty="0" smtClean="0"/>
          </a:p>
          <a:p>
            <a:pPr lvl="1"/>
            <a:endParaRPr lang="en-US" sz="1200" dirty="0" smtClean="0"/>
          </a:p>
          <a:p>
            <a:pPr lvl="1"/>
            <a:endParaRPr lang="en-US" sz="12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66928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IT Management Software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4502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Purchased Cherwell product through third party Canadian (</a:t>
            </a:r>
            <a:r>
              <a:rPr lang="en-US" sz="2400" dirty="0" err="1" smtClean="0"/>
              <a:t>Avante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Purchased 40 concurrent licenses</a:t>
            </a:r>
          </a:p>
          <a:p>
            <a:r>
              <a:rPr lang="en-US" sz="2400" dirty="0" smtClean="0"/>
              <a:t>Acquired using SAAS model</a:t>
            </a:r>
          </a:p>
          <a:p>
            <a:r>
              <a:rPr lang="en-US" sz="2400" dirty="0" smtClean="0"/>
              <a:t>System used by all of IST</a:t>
            </a:r>
          </a:p>
          <a:p>
            <a:r>
              <a:rPr lang="en-US" sz="2400" dirty="0" smtClean="0"/>
              <a:t>Early in adoption process</a:t>
            </a:r>
          </a:p>
          <a:p>
            <a:r>
              <a:rPr lang="en-US" sz="2400" dirty="0" smtClean="0"/>
              <a:t>Still configuring details</a:t>
            </a:r>
          </a:p>
          <a:p>
            <a:r>
              <a:rPr lang="en-US" sz="2400" dirty="0" smtClean="0"/>
              <a:t>ITIL based framework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200" dirty="0" smtClean="0"/>
              <a:t>Where we are now: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Moved most non-desktop services to central IST (locally managed servers, </a:t>
            </a:r>
            <a:r>
              <a:rPr lang="en-US" dirty="0" err="1" smtClean="0"/>
              <a:t>softwares</a:t>
            </a:r>
            <a:r>
              <a:rPr lang="en-US" dirty="0" smtClean="0"/>
              <a:t>, databases etc)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Loaded department inventory into IT management software allowing service desk staff to view client hardware immediately upon receiving calls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Installed remote desk top capability to all end users allowing service desk to attempt remote resolutions prior to send physical technical support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Provided HDI and ITIL training for each </a:t>
            </a:r>
            <a:r>
              <a:rPr lang="en-US" dirty="0" err="1" smtClean="0"/>
              <a:t>compu</a:t>
            </a:r>
            <a:r>
              <a:rPr lang="en-US" dirty="0" smtClean="0"/>
              <a:t> rep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Provided Blackberry’s to each </a:t>
            </a:r>
            <a:r>
              <a:rPr lang="en-US" dirty="0" err="1" smtClean="0"/>
              <a:t>compu</a:t>
            </a:r>
            <a:r>
              <a:rPr lang="en-US" dirty="0" smtClean="0"/>
              <a:t> rep to ease communications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Issued a series of communications to end users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Delivered posters, mouse pad, stickers to end users the day prior to “go live”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Went live April 4th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8892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CA" sz="3200" dirty="0"/>
              <a:t>Shared Service Desk: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dirty="0"/>
              <a:t>We have two Service Desks – the main one at our Fort Garry campus and a second one at the Medical campus downtown. The local computer representatives continue to reside in the various faculties and units on campus.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CA" dirty="0"/>
              <a:t> Support for  end-user computing devices will include: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CA" sz="1400" dirty="0"/>
              <a:t>Technical Support</a:t>
            </a:r>
            <a:endParaRPr lang="en-U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CA" sz="1400" dirty="0"/>
              <a:t>Problem determination and resolution</a:t>
            </a:r>
            <a:endParaRPr lang="en-U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CA" sz="1400" dirty="0"/>
              <a:t>Software Deployment</a:t>
            </a:r>
            <a:endParaRPr lang="en-U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CA" sz="1400" dirty="0"/>
              <a:t>Physical Deployment</a:t>
            </a:r>
            <a:endParaRPr lang="en-U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/>
              <a:t>Inventory management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CA" sz="1400" dirty="0"/>
              <a:t>Orientation/Training for New University Staff  related to their desktops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3587427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Services covered: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sz="1600" b="1" dirty="0"/>
              <a:t>Hardware  includes:</a:t>
            </a:r>
            <a:endParaRPr lang="en-US" sz="1600" b="1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CA" sz="1600" dirty="0"/>
              <a:t>PC systems (e.g., desktop, tower, workstation, laptop, tablet, and mobile computing devices), and peripheral devices (e.g., monitors, laptop docking stations, CD / DVD burners, multi-functional devices, printers, scanners, electronic storage devices, media libraries, uninterruptible power supplies [UPS], etc</a:t>
            </a:r>
            <a:r>
              <a:rPr lang="en-CA" sz="1600" dirty="0" smtClean="0"/>
              <a:t>.).</a:t>
            </a:r>
          </a:p>
          <a:p>
            <a:pPr lvl="1"/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en-CA" sz="1600" b="1" dirty="0"/>
              <a:t>Software includes:</a:t>
            </a:r>
            <a:endParaRPr lang="en-US" sz="1600" b="1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CA" sz="1600" dirty="0"/>
              <a:t>Operating systems, office automation and productivity applications, anti-virus products, messaging and collaboration software, connectivity software, and utilities that provide functionality to the above-mentioned hardware </a:t>
            </a:r>
            <a:r>
              <a:rPr lang="en-CA" sz="1600" dirty="0" smtClean="0"/>
              <a:t>resources</a:t>
            </a:r>
          </a:p>
          <a:p>
            <a:pPr lvl="1"/>
            <a:endParaRPr lang="en-CA" sz="1600" dirty="0"/>
          </a:p>
          <a:p>
            <a:pPr lvl="1"/>
            <a:r>
              <a:rPr lang="en-CA" sz="1600" b="1" dirty="0"/>
              <a:t>Unique services may include:</a:t>
            </a:r>
          </a:p>
          <a:p>
            <a:pPr lvl="1"/>
            <a:r>
              <a:rPr lang="en-CA" sz="1600" dirty="0"/>
              <a:t>Server provisioning and operation, specialized software support, project development and planning.  These will be addressed on a case by case basis and may involve the services of an Account Manager/liaison support through IST.</a:t>
            </a:r>
            <a:endParaRPr lang="en-CA" sz="1600" b="1" dirty="0"/>
          </a:p>
        </p:txBody>
      </p:sp>
    </p:spTree>
    <p:extLst>
      <p:ext uri="{BB962C8B-B14F-4D97-AF65-F5344CB8AC3E}">
        <p14:creationId xmlns:p14="http://schemas.microsoft.com/office/powerpoint/2010/main" xmlns="" val="24893128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Tiered approach to resolution: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lvl="1" indent="-171450">
              <a:spcAft>
                <a:spcPts val="0"/>
              </a:spcAft>
            </a:pPr>
            <a:r>
              <a:rPr lang="en-CA" sz="1200" b="1" dirty="0" smtClean="0"/>
              <a:t>Tier 1 - </a:t>
            </a:r>
            <a:r>
              <a:rPr lang="en-CA" sz="1200" dirty="0" smtClean="0"/>
              <a:t>Service Desk staff</a:t>
            </a:r>
          </a:p>
          <a:p>
            <a:pPr marL="628650" lvl="1" indent="-171450">
              <a:spcAft>
                <a:spcPts val="0"/>
              </a:spcAft>
            </a:pPr>
            <a:endParaRPr lang="en-CA" sz="1200" dirty="0" smtClean="0"/>
          </a:p>
          <a:p>
            <a:pPr marL="628650" lvl="1" indent="-171450">
              <a:spcAft>
                <a:spcPts val="0"/>
              </a:spcAft>
            </a:pPr>
            <a:r>
              <a:rPr lang="en-CA" sz="1200" b="1" dirty="0" smtClean="0"/>
              <a:t>Tier 2 </a:t>
            </a:r>
            <a:r>
              <a:rPr lang="en-CA" sz="1200" dirty="0" smtClean="0"/>
              <a:t>– Computer staff located in the departments and units</a:t>
            </a:r>
          </a:p>
          <a:p>
            <a:pPr marL="628650" lvl="1" indent="-171450">
              <a:spcAft>
                <a:spcPts val="0"/>
              </a:spcAft>
            </a:pPr>
            <a:endParaRPr lang="en-CA" sz="1200" dirty="0" smtClean="0"/>
          </a:p>
          <a:p>
            <a:pPr marL="628650" lvl="1" indent="-171450">
              <a:spcAft>
                <a:spcPts val="0"/>
              </a:spcAft>
            </a:pPr>
            <a:r>
              <a:rPr lang="en-CA" sz="1200" b="1" dirty="0" smtClean="0"/>
              <a:t>Tier 3 </a:t>
            </a:r>
            <a:r>
              <a:rPr lang="en-CA" sz="1200" dirty="0" smtClean="0"/>
              <a:t>– Central IST staff (Computing and Networking Services, Enterprise Systems) and outside vendors providing technical support</a:t>
            </a:r>
          </a:p>
        </p:txBody>
      </p:sp>
    </p:spTree>
    <p:extLst>
      <p:ext uri="{BB962C8B-B14F-4D97-AF65-F5344CB8AC3E}">
        <p14:creationId xmlns:p14="http://schemas.microsoft.com/office/powerpoint/2010/main" xmlns="" val="38696941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Contact Info and Support Hours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97992311"/>
              </p:ext>
            </p:extLst>
          </p:nvPr>
        </p:nvGraphicFramePr>
        <p:xfrm>
          <a:off x="827585" y="2636912"/>
          <a:ext cx="7488831" cy="3413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77"/>
                <a:gridCol w="2496277"/>
                <a:gridCol w="2496277"/>
              </a:tblGrid>
              <a:tr h="522579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400" b="1" kern="12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Service</a:t>
                      </a:r>
                      <a:endParaRPr lang="en-US" sz="1200" dirty="0">
                        <a:solidFill>
                          <a:srgbClr val="00457C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45720" marR="45720" marT="27305" marB="2730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400" b="1" kern="12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Coverage </a:t>
                      </a:r>
                      <a:endParaRPr lang="en-US" sz="1200" dirty="0">
                        <a:solidFill>
                          <a:srgbClr val="00457C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45720" marR="45720" marT="27305" marB="2730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400" b="1" kern="12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Hours</a:t>
                      </a:r>
                      <a:endParaRPr lang="en-US" sz="1200" dirty="0">
                        <a:solidFill>
                          <a:srgbClr val="00457C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45720" marR="45720" marT="27305" marB="27305"/>
                </a:tc>
              </a:tr>
              <a:tr h="522579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Service desk and field staff support hours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Monday to Friday, excluding Holidays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Staffed coverage as well as voice mail option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100" kern="120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kern="1200" dirty="0">
                          <a:solidFill>
                            <a:srgbClr val="00457C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8:30 – 4:30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9280" algn="l"/>
                        </a:tabLst>
                      </a:pPr>
                      <a:r>
                        <a:rPr lang="en-CA" sz="1200" kern="1200" dirty="0">
                          <a:solidFill>
                            <a:srgbClr val="00457C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servicedesk@umanitoba.ca</a:t>
                      </a:r>
                      <a:endParaRPr lang="en-US" sz="1200" dirty="0">
                        <a:solidFill>
                          <a:srgbClr val="00457C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rgbClr val="00457C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474-8600 For Garry</a:t>
                      </a:r>
                      <a:endParaRPr lang="en-US" sz="1200" dirty="0">
                        <a:solidFill>
                          <a:srgbClr val="00457C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rgbClr val="00457C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789-3424 Bannatyne</a:t>
                      </a:r>
                      <a:endParaRPr lang="en-US" sz="1200" dirty="0">
                        <a:solidFill>
                          <a:srgbClr val="00457C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45720" marR="45720" marT="27305" marB="27305"/>
                </a:tc>
              </a:tr>
              <a:tr h="730180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IT Help &amp; Solutions Centre hours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Monday to Friday excluding Holidays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Staffed coverage as well as voice mail option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8:00 – 8:00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support@umanitoba.ca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474-8400 Fort Garry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789-3424 Bannatyne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/>
                </a:tc>
              </a:tr>
              <a:tr h="730180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Weekend/Holiday Coverage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Not available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100" kern="120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/>
                </a:tc>
              </a:tr>
              <a:tr h="522579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Web Live Chat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As available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8:30 – 4:30 M-F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800" u="sng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  <a:hlinkClick r:id="rId3"/>
                        </a:rPr>
                        <a:t>http://umanitoba.ca/computing/ist/itservicedesk/index.html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51680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Response &amp; Resolution Times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38301775"/>
              </p:ext>
            </p:extLst>
          </p:nvPr>
        </p:nvGraphicFramePr>
        <p:xfrm>
          <a:off x="827585" y="2021767"/>
          <a:ext cx="7488832" cy="4791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0796"/>
                <a:gridCol w="2734018"/>
                <a:gridCol w="2734018"/>
              </a:tblGrid>
              <a:tr h="457654">
                <a:tc rowSpan="5"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b="1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Response time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b="1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(client will receive email or voice confirmation that issue has been logged)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Priority 1 (Voice, Voice Mail, Chat, In Person contact) *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15 minutes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</a:tr>
              <a:tr h="4576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Priority 2  (Voice, Voice Mail, Chat, In Person contact) *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45 minutes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</a:tr>
              <a:tr h="4576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Priority 3 (Voice, Voice Mail, Chat, In Person, Email contact)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90 minutes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</a:tr>
              <a:tr h="489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Priority 4 (Voice, Voice Mail, Chat, In Person, Email contact)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4 hours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</a:tr>
              <a:tr h="489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Priority 5 (Voice, Voice Mail, Chat, In Person, Email contact)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2 days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</a:tr>
              <a:tr h="489000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b="1" kern="1200" dirty="0" smtClean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Resolved </a:t>
                      </a:r>
                      <a:r>
                        <a:rPr lang="en-CA" sz="1050" b="1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by Service Desk Goal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First Contact Resolution Rate Goal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40% - 80%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</a:tr>
              <a:tr h="489000">
                <a:tc rowSpan="5"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b="1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Target Resolution times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050" kern="120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Priority 1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2 hours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</a:tr>
              <a:tr h="2776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Priority 2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4 hours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</a:tr>
              <a:tr h="489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Priority 3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8 hours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</a:tr>
              <a:tr h="489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Priority 4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 smtClean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4 </a:t>
                      </a: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days 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</a:tr>
              <a:tr h="959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Priority 5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50" kern="1200" dirty="0">
                          <a:solidFill>
                            <a:srgbClr val="00457C"/>
                          </a:solidFill>
                          <a:latin typeface="Arial"/>
                          <a:ea typeface="Arial"/>
                          <a:cs typeface="Times New Roman"/>
                        </a:rPr>
                        <a:t>Project based</a:t>
                      </a:r>
                      <a:endParaRPr lang="en-US" sz="1050" dirty="0">
                        <a:solidFill>
                          <a:srgbClr val="00457C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0" marR="45720" marT="27305" marB="27305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85452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Current State: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82505"/>
            <a:ext cx="74888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     IT grew up in different pockets around the University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Support for IT grew up around it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Faculties and departments had to hire their own IT support resources to provide </a:t>
            </a:r>
          </a:p>
          <a:p>
            <a:r>
              <a:rPr lang="en-US" sz="1600" dirty="0" smtClean="0"/>
              <a:t>       functions central IT couldn’t fund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Resulted in a decentralized support model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Resulted in decentralized IT decisions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135421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Prioritization Matrix</a:t>
            </a:r>
            <a:br>
              <a:rPr lang="en-US" sz="3200" dirty="0"/>
            </a:br>
            <a:r>
              <a:rPr lang="en-US" sz="3200" dirty="0"/>
              <a:t>Impact * Urgency = Priority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22734535"/>
              </p:ext>
            </p:extLst>
          </p:nvPr>
        </p:nvGraphicFramePr>
        <p:xfrm>
          <a:off x="827584" y="2636912"/>
          <a:ext cx="7488832" cy="41452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94546"/>
                <a:gridCol w="1305655"/>
                <a:gridCol w="1234609"/>
                <a:gridCol w="1484674"/>
                <a:gridCol w="1484674"/>
                <a:gridCol w="1484674"/>
              </a:tblGrid>
              <a:tr h="33945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Impact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520">
                <a:tc rowSpan="5"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Urgency</a:t>
                      </a:r>
                      <a:endParaRPr lang="en-CA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1" dirty="0" smtClean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Who</a:t>
                      </a:r>
                      <a:r>
                        <a:rPr lang="en-US" sz="10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Affected?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0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Affected?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0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it’s affected?</a:t>
                      </a:r>
                      <a:endParaRPr lang="en-CA" sz="1000" b="1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Many people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Critical functions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System</a:t>
                      </a:r>
                      <a:r>
                        <a:rPr lang="en-US" sz="1000" baseline="0" dirty="0" smtClean="0"/>
                        <a:t> n</a:t>
                      </a:r>
                      <a:r>
                        <a:rPr lang="en-US" sz="1000" dirty="0" smtClean="0"/>
                        <a:t>ot</a:t>
                      </a:r>
                      <a:r>
                        <a:rPr lang="en-US" sz="1000" baseline="0" dirty="0" smtClean="0"/>
                        <a:t> available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 smtClean="0"/>
                        <a:t>VIP client or service</a:t>
                      </a:r>
                      <a:endParaRPr lang="en-US" sz="1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 few people </a:t>
                      </a:r>
                    </a:p>
                    <a:p>
                      <a:r>
                        <a:rPr lang="en-US" sz="1000" dirty="0" smtClean="0"/>
                        <a:t>Important</a:t>
                      </a:r>
                      <a:r>
                        <a:rPr lang="en-US" sz="1000" baseline="0" dirty="0" smtClean="0"/>
                        <a:t> function</a:t>
                      </a:r>
                      <a:endParaRPr lang="en-US" sz="1000" dirty="0" smtClean="0"/>
                    </a:p>
                    <a:p>
                      <a:r>
                        <a:rPr lang="en-US" sz="1000" dirty="0" smtClean="0"/>
                        <a:t>Slow performance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One person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Non Critical function</a:t>
                      </a:r>
                    </a:p>
                    <a:p>
                      <a:r>
                        <a:rPr lang="en-US" sz="1000" dirty="0" smtClean="0"/>
                        <a:t>Intermittent symptom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520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When it’s needed?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 there a workaround?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Priority</a:t>
                      </a:r>
                      <a:endParaRPr lang="en-CA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High</a:t>
                      </a:r>
                      <a:endParaRPr lang="en-C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Medium</a:t>
                      </a:r>
                      <a:endParaRPr lang="en-C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Low</a:t>
                      </a:r>
                      <a:endParaRPr lang="en-C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520">
                <a:tc vMerge="1">
                  <a:txBody>
                    <a:bodyPr/>
                    <a:lstStyle/>
                    <a:p>
                      <a:endParaRPr lang="en-CA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Required immediately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No workarounds possible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VIP client or service</a:t>
                      </a:r>
                      <a:endParaRPr lang="en-CA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High</a:t>
                      </a:r>
                      <a:endParaRPr lang="en-CA" sz="1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Priority</a:t>
                      </a:r>
                      <a:r>
                        <a:rPr lang="en-US" baseline="0" dirty="0" smtClean="0"/>
                        <a:t> 1 </a:t>
                      </a:r>
                      <a:endParaRPr lang="en-CA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Priority</a:t>
                      </a:r>
                      <a:r>
                        <a:rPr lang="en-US" baseline="0" dirty="0" smtClean="0"/>
                        <a:t> 2</a:t>
                      </a:r>
                      <a:endParaRPr lang="en-CA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Priority</a:t>
                      </a:r>
                      <a:r>
                        <a:rPr lang="en-US" baseline="0" dirty="0" smtClean="0"/>
                        <a:t> 3</a:t>
                      </a:r>
                      <a:endParaRPr lang="en-CA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520">
                <a:tc vMerge="1">
                  <a:txBody>
                    <a:bodyPr/>
                    <a:lstStyle/>
                    <a:p>
                      <a:endParaRPr lang="en-CA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/>
                        <a:t>Required in </a:t>
                      </a:r>
                      <a:r>
                        <a:rPr lang="en-US" sz="1000" baseline="0" dirty="0" smtClean="0"/>
                        <a:t>a few hours</a:t>
                      </a:r>
                      <a:endParaRPr lang="en-US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No workarounds possible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Medium </a:t>
                      </a:r>
                      <a:endParaRPr lang="en-CA" sz="1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Priority</a:t>
                      </a:r>
                      <a:r>
                        <a:rPr lang="en-US" baseline="0" dirty="0" smtClean="0"/>
                        <a:t> 2</a:t>
                      </a:r>
                      <a:endParaRPr lang="en-CA" dirty="0" smtClean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Priority</a:t>
                      </a:r>
                      <a:r>
                        <a:rPr lang="en-US" baseline="0" dirty="0" smtClean="0"/>
                        <a:t> 3</a:t>
                      </a:r>
                      <a:endParaRPr lang="en-CA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Priority</a:t>
                      </a:r>
                      <a:r>
                        <a:rPr lang="en-US" baseline="0" dirty="0" smtClean="0"/>
                        <a:t> 3</a:t>
                      </a:r>
                      <a:endParaRPr lang="en-CA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520">
                <a:tc vMerge="1">
                  <a:txBody>
                    <a:bodyPr/>
                    <a:lstStyle/>
                    <a:p>
                      <a:endParaRPr lang="en-CA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/>
                        <a:t>Not required today</a:t>
                      </a:r>
                    </a:p>
                    <a:p>
                      <a:pPr algn="l"/>
                      <a:r>
                        <a:rPr lang="en-US" sz="1000" dirty="0" smtClean="0"/>
                        <a:t>A workaround  is available</a:t>
                      </a:r>
                      <a:endParaRPr lang="en-CA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Low</a:t>
                      </a:r>
                      <a:endParaRPr lang="en-CA" sz="1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Priority</a:t>
                      </a:r>
                      <a:r>
                        <a:rPr lang="en-US" baseline="0" dirty="0" smtClean="0"/>
                        <a:t> 3</a:t>
                      </a:r>
                      <a:endParaRPr lang="en-CA" dirty="0" smtClean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Priority</a:t>
                      </a:r>
                      <a:r>
                        <a:rPr lang="en-US" baseline="0" dirty="0" smtClean="0"/>
                        <a:t> 3</a:t>
                      </a:r>
                      <a:endParaRPr lang="en-CA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Priority</a:t>
                      </a:r>
                      <a:r>
                        <a:rPr lang="en-US" baseline="0" dirty="0" smtClean="0"/>
                        <a:t> 4</a:t>
                      </a:r>
                      <a:endParaRPr lang="en-CA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64176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Sample chart - High </a:t>
            </a:r>
            <a:r>
              <a:rPr lang="en-US" sz="3200" dirty="0"/>
              <a:t>Impact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54764038"/>
              </p:ext>
            </p:extLst>
          </p:nvPr>
        </p:nvGraphicFramePr>
        <p:xfrm>
          <a:off x="827584" y="2132855"/>
          <a:ext cx="7488832" cy="33212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6877"/>
                <a:gridCol w="2033287"/>
                <a:gridCol w="4708668"/>
              </a:tblGrid>
              <a:tr h="19641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Impact 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Incident Definition</a:t>
                      </a:r>
                      <a:endParaRPr lang="en-US" sz="110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Example of System Affected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1248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The Incident has the following attributes: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dirty="0">
                          <a:effectLst/>
                        </a:rPr>
                        <a:t>Many people affected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dirty="0">
                          <a:effectLst/>
                        </a:rPr>
                        <a:t>Critical Academic/Admin function affected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dirty="0">
                          <a:effectLst/>
                        </a:rPr>
                        <a:t>Negative impact on critical services in 4 hours or less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dirty="0">
                          <a:effectLst/>
                        </a:rPr>
                        <a:t>No Workaround is available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dirty="0">
                          <a:effectLst/>
                        </a:rPr>
                        <a:t>VIP client or service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 registration is unavailable.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Learning Management system is unavailable to students and faculty. (ANGEL)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 failure of a teaching workstation in a designated teaching space.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 LAN/WAN failure of any type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 failure of a server to which HR Representative key VIP payrolls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The core Internet email/academic calendar service has failed and is required to transmit data to customers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Emergency Notification including but not limited to Jump, Telecomm PBX, Call Pilot, Mailman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DHCP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Banner (FAST)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Guts / IDM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Video Security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Virus Outbreak Response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Classroom Software Failure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Software License Server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5309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Escalation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Provide </a:t>
            </a:r>
            <a:r>
              <a:rPr lang="en-US" dirty="0"/>
              <a:t>a means for end users to escalate issues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Build business rules into software to assure alerts are issued for coming due or overdue incidents and service requests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Actively manage workload of local computer staff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Develop processes internally within IT organization to assure adherence to service level agreements</a:t>
            </a:r>
          </a:p>
        </p:txBody>
      </p:sp>
    </p:spTree>
    <p:extLst>
      <p:ext uri="{BB962C8B-B14F-4D97-AF65-F5344CB8AC3E}">
        <p14:creationId xmlns:p14="http://schemas.microsoft.com/office/powerpoint/2010/main" xmlns="" val="26588928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Relationship Manager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marL="285750" indent="-285750"/>
            <a:r>
              <a:rPr lang="en-US" sz="1600" dirty="0" smtClean="0"/>
              <a:t>New position to IST </a:t>
            </a:r>
          </a:p>
          <a:p>
            <a:pPr marL="285750" indent="-285750"/>
            <a:r>
              <a:rPr lang="en-US" sz="1600" dirty="0" smtClean="0"/>
              <a:t>Attended meetings with Deans and Senior Administrators</a:t>
            </a:r>
          </a:p>
          <a:p>
            <a:pPr marL="285750" indent="-285750"/>
            <a:r>
              <a:rPr lang="en-US" sz="1600" dirty="0" smtClean="0"/>
              <a:t>Assures department needs are being addressed</a:t>
            </a:r>
          </a:p>
          <a:p>
            <a:pPr marL="285750" indent="-285750"/>
            <a:r>
              <a:rPr lang="en-US" sz="1600" dirty="0" smtClean="0"/>
              <a:t>Aligns the appropriate IST resources are assigned to departmental projects</a:t>
            </a:r>
          </a:p>
          <a:p>
            <a:pPr marL="285750" indent="-285750"/>
            <a:r>
              <a:rPr lang="en-US" sz="1600" dirty="0" smtClean="0"/>
              <a:t>Provides statistical information on service desk to end units</a:t>
            </a:r>
          </a:p>
          <a:p>
            <a:pPr marL="285750" indent="-285750"/>
            <a:r>
              <a:rPr lang="en-US" sz="1600" dirty="0" smtClean="0"/>
              <a:t>Provides recommendations to end units on hardware </a:t>
            </a:r>
            <a:r>
              <a:rPr lang="en-US" sz="1600" dirty="0" err="1" smtClean="0"/>
              <a:t>evergreening</a:t>
            </a:r>
            <a:r>
              <a:rPr lang="en-US" sz="1600" dirty="0" smtClean="0"/>
              <a:t>, IT issues 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IT Procurement Centre: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  Establish centre to manage IT procurement across campus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Combination of purchasing professionals and IT consultants</a:t>
            </a:r>
          </a:p>
          <a:p>
            <a:pPr lvl="2"/>
            <a:r>
              <a:rPr lang="en-US" dirty="0" smtClean="0"/>
              <a:t>-     Reports to CIO</a:t>
            </a:r>
          </a:p>
          <a:p>
            <a:pPr lvl="2"/>
            <a:r>
              <a:rPr lang="en-US" dirty="0" smtClean="0"/>
              <a:t>-     Dotted line to Manager of Purchasing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Strategic source IT procurement</a:t>
            </a:r>
          </a:p>
          <a:p>
            <a:pPr lvl="2">
              <a:buFontTx/>
              <a:buChar char="-"/>
            </a:pPr>
            <a:r>
              <a:rPr lang="en-US" dirty="0" smtClean="0"/>
              <a:t>     RFP is out for desktop computers (Windows based) servers and</a:t>
            </a:r>
          </a:p>
          <a:p>
            <a:pPr lvl="2"/>
            <a:r>
              <a:rPr lang="en-US" dirty="0" smtClean="0"/>
              <a:t>      peripherals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88928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Centre responsibilities: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  Three principle services delivered</a:t>
            </a:r>
          </a:p>
          <a:p>
            <a:pPr lvl="1"/>
            <a:r>
              <a:rPr lang="en-US" dirty="0" smtClean="0"/>
              <a:t>-     Setting up IT procurement contracts/standards</a:t>
            </a:r>
          </a:p>
          <a:p>
            <a:pPr lvl="1"/>
            <a:r>
              <a:rPr lang="en-US" dirty="0" smtClean="0"/>
              <a:t>-     Consulting services for acquiring IT assets</a:t>
            </a:r>
          </a:p>
          <a:p>
            <a:pPr lvl="1"/>
            <a:r>
              <a:rPr lang="en-US" dirty="0" smtClean="0"/>
              <a:t>-     Managing the procurement process</a:t>
            </a:r>
          </a:p>
          <a:p>
            <a:pPr lvl="1">
              <a:buNone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Coordinate IT requirement forecasts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Prepare, issue and manage </a:t>
            </a:r>
            <a:r>
              <a:rPr lang="en-US" dirty="0" err="1" smtClean="0"/>
              <a:t>RFx’s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Includes IT, network, a/v equipment; consulting services; software; </a:t>
            </a:r>
          </a:p>
          <a:p>
            <a:r>
              <a:rPr lang="en-US" dirty="0" smtClean="0"/>
              <a:t>      telephony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88928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Implementing the Centre: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  Defining the ITPC Target Operating Model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Establishing Governance Structure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Executing an RFP for standard PC’s, Servers and Peripherals</a:t>
            </a:r>
          </a:p>
        </p:txBody>
      </p:sp>
    </p:spTree>
    <p:extLst>
      <p:ext uri="{BB962C8B-B14F-4D97-AF65-F5344CB8AC3E}">
        <p14:creationId xmlns:p14="http://schemas.microsoft.com/office/powerpoint/2010/main" xmlns="" val="26588928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Defining the Target Operating Model: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  Mapping current Processes</a:t>
            </a:r>
          </a:p>
          <a:p>
            <a:pPr lvl="1">
              <a:buFontTx/>
              <a:buChar char="-"/>
            </a:pPr>
            <a:r>
              <a:rPr lang="en-US" dirty="0" smtClean="0"/>
              <a:t>     Computers on Campus within the Book Store manage the standard PC </a:t>
            </a:r>
          </a:p>
          <a:p>
            <a:pPr lvl="1"/>
            <a:r>
              <a:rPr lang="en-US" dirty="0" smtClean="0"/>
              <a:t>      program</a:t>
            </a:r>
          </a:p>
          <a:p>
            <a:pPr lvl="1"/>
            <a:r>
              <a:rPr lang="en-US" dirty="0" smtClean="0"/>
              <a:t>-     Purchasing manages the procurement process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Mapping the new operating model</a:t>
            </a:r>
          </a:p>
          <a:p>
            <a:pPr lvl="1">
              <a:buFontTx/>
              <a:buChar char="-"/>
            </a:pPr>
            <a:r>
              <a:rPr lang="en-US" dirty="0" smtClean="0"/>
              <a:t>     Working on how to incorporate Computers on Campus into the </a:t>
            </a:r>
          </a:p>
          <a:p>
            <a:pPr lvl="1"/>
            <a:r>
              <a:rPr lang="en-US" dirty="0" smtClean="0"/>
              <a:t>      delivery model</a:t>
            </a:r>
          </a:p>
          <a:p>
            <a:pPr lvl="1">
              <a:buFontTx/>
              <a:buChar char="-"/>
            </a:pPr>
            <a:r>
              <a:rPr lang="en-US" dirty="0" smtClean="0"/>
              <a:t>     For PC’s will be driven by service models proposed through the PC </a:t>
            </a:r>
          </a:p>
          <a:p>
            <a:pPr lvl="1"/>
            <a:r>
              <a:rPr lang="en-US" dirty="0" smtClean="0"/>
              <a:t>      RFP process</a:t>
            </a:r>
          </a:p>
        </p:txBody>
      </p:sp>
    </p:spTree>
    <p:extLst>
      <p:ext uri="{BB962C8B-B14F-4D97-AF65-F5344CB8AC3E}">
        <p14:creationId xmlns:p14="http://schemas.microsoft.com/office/powerpoint/2010/main" xmlns="" val="26588928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Overview of Process: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  Faculty identifies need for IT.</a:t>
            </a:r>
          </a:p>
          <a:p>
            <a:pPr lvl="2"/>
            <a:r>
              <a:rPr lang="en-US" dirty="0" smtClean="0"/>
              <a:t>-     In conjunction with Client Relationship Manager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Consult with ITPC on standards, options</a:t>
            </a:r>
          </a:p>
          <a:p>
            <a:pPr lvl="1"/>
            <a:r>
              <a:rPr lang="en-US" dirty="0" smtClean="0"/>
              <a:t>-     Is there a strategic sourcing agreement in place</a:t>
            </a:r>
          </a:p>
          <a:p>
            <a:pPr lvl="1"/>
            <a:r>
              <a:rPr lang="en-US" dirty="0" smtClean="0"/>
              <a:t>-     What special requirements are there</a:t>
            </a:r>
          </a:p>
          <a:p>
            <a:pPr lvl="1"/>
            <a:r>
              <a:rPr lang="en-US" dirty="0" smtClean="0"/>
              <a:t>-     Is purchasing outside of the standard ok?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Create appropriate purchasing documentation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Ensure vendor provides services as agreed to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Work with Shard Service desk on implementation</a:t>
            </a:r>
          </a:p>
        </p:txBody>
      </p:sp>
    </p:spTree>
    <p:extLst>
      <p:ext uri="{BB962C8B-B14F-4D97-AF65-F5344CB8AC3E}">
        <p14:creationId xmlns:p14="http://schemas.microsoft.com/office/powerpoint/2010/main" xmlns="" val="26588928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Centre Governance: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  Operations committee</a:t>
            </a:r>
          </a:p>
          <a:p>
            <a:pPr lvl="1"/>
            <a:r>
              <a:rPr lang="en-US" dirty="0" smtClean="0"/>
              <a:t>-     Led by client relationship manager</a:t>
            </a:r>
          </a:p>
          <a:p>
            <a:pPr lvl="1"/>
            <a:r>
              <a:rPr lang="en-US" dirty="0" smtClean="0"/>
              <a:t>-     Group that provides feedback and advice to Centre</a:t>
            </a:r>
          </a:p>
          <a:p>
            <a:pPr lvl="1">
              <a:buFontTx/>
              <a:buChar char="-"/>
            </a:pPr>
            <a:r>
              <a:rPr lang="en-US" dirty="0" smtClean="0"/>
              <a:t>     Membership drawn from those directly involved from across </a:t>
            </a:r>
          </a:p>
          <a:p>
            <a:pPr lvl="1"/>
            <a:r>
              <a:rPr lang="en-US" dirty="0" smtClean="0"/>
              <a:t>      University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Advisory Committee</a:t>
            </a:r>
          </a:p>
          <a:p>
            <a:pPr lvl="1"/>
            <a:r>
              <a:rPr lang="en-US" dirty="0" smtClean="0"/>
              <a:t>-     Sets policy and priorities for Centre</a:t>
            </a:r>
          </a:p>
          <a:p>
            <a:pPr lvl="1"/>
            <a:r>
              <a:rPr lang="en-US" dirty="0" smtClean="0"/>
              <a:t>-     Provides input into overall University IT advisory committee</a:t>
            </a:r>
          </a:p>
          <a:p>
            <a:pPr lvl="1"/>
            <a:r>
              <a:rPr lang="en-US" dirty="0" smtClean="0"/>
              <a:t>-     Membership  consists of IT senior management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658892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Current State: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82505"/>
            <a:ext cx="748883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   Centralized IT provides: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  Enterprise systems (HR, Finance, Student, Libraries, Advancement, Research LMS)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  A single University network and single email system across campus (with some exceptions)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  Integrated help desk, account management, telephone and A/V</a:t>
            </a:r>
          </a:p>
          <a:p>
            <a:pPr lvl="1"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Distributed IT support staff provide: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  Desktop support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  Support for unique faculty or department software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  Research IT support</a:t>
            </a:r>
            <a:endParaRPr lang="en-US" sz="1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PC RFP: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  Spend analysis</a:t>
            </a:r>
          </a:p>
          <a:p>
            <a:pPr lvl="2"/>
            <a:r>
              <a:rPr lang="en-US" dirty="0" smtClean="0"/>
              <a:t>-     Extract information from finance system</a:t>
            </a:r>
          </a:p>
          <a:p>
            <a:pPr lvl="2"/>
            <a:r>
              <a:rPr lang="en-US" dirty="0" smtClean="0"/>
              <a:t>-     Use of Spend Radar to analyze, categorize data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Develop ‘Basket of Goods’</a:t>
            </a:r>
          </a:p>
          <a:p>
            <a:pPr lvl="2"/>
            <a:r>
              <a:rPr lang="en-US" dirty="0" smtClean="0"/>
              <a:t>-     Represents standard PC, Server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Develop RFP</a:t>
            </a:r>
          </a:p>
          <a:p>
            <a:pPr lvl="2">
              <a:buFontTx/>
              <a:buChar char="-"/>
            </a:pPr>
            <a:r>
              <a:rPr lang="en-US" dirty="0" smtClean="0"/>
              <a:t>     Expectation of full services including hardware, base image,   </a:t>
            </a:r>
          </a:p>
          <a:p>
            <a:pPr lvl="2"/>
            <a:r>
              <a:rPr lang="en-US" dirty="0" smtClean="0"/>
              <a:t>      delivery,  warranty and support, removal of old equipment, </a:t>
            </a:r>
          </a:p>
          <a:p>
            <a:pPr lvl="2"/>
            <a:r>
              <a:rPr lang="en-US" dirty="0" smtClean="0"/>
              <a:t>      certification of wiping hard disk, data migration to new PC</a:t>
            </a:r>
          </a:p>
          <a:p>
            <a:pPr lvl="2"/>
            <a:r>
              <a:rPr lang="en-US" dirty="0" smtClean="0"/>
              <a:t>-     Providing portal for on-line ordering.</a:t>
            </a:r>
          </a:p>
          <a:p>
            <a:pPr lvl="2"/>
            <a:r>
              <a:rPr lang="en-US" dirty="0" smtClean="0"/>
              <a:t>-     Pricing that is verifiable and will not be undercut through sales.</a:t>
            </a:r>
          </a:p>
          <a:p>
            <a:pPr lvl="2">
              <a:buFontTx/>
              <a:buChar char="-"/>
            </a:pPr>
            <a:r>
              <a:rPr lang="en-US" dirty="0" smtClean="0"/>
              <a:t>     Pricing not based on sales volume; adjusted as product specs </a:t>
            </a:r>
          </a:p>
          <a:p>
            <a:pPr lvl="2"/>
            <a:r>
              <a:rPr lang="en-US" dirty="0" smtClean="0"/>
              <a:t>      change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Evaluation tool for RFP</a:t>
            </a:r>
          </a:p>
          <a:p>
            <a:pPr lvl="2"/>
            <a:r>
              <a:rPr lang="en-US" dirty="0" smtClean="0"/>
              <a:t>-     Technical, Services and Target Operating Model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6588928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ITPC Benefits: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  Reduced Cost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Standardized Desktops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Full service from vendor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Repeatable processes for procurement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Improved management of IT assets on campus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Reduced Support Costs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Reduced costs of IT procurement processes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6588928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Conclusions - Future State: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  Standard service delivery through a Shared Service Desk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Standardized IT equipment through the ITPC and Print Management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Standardized desktop tools – email, calendar etc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Record and manage IT work on campus</a:t>
            </a:r>
          </a:p>
          <a:p>
            <a:pPr lvl="2"/>
            <a:r>
              <a:rPr lang="en-US" dirty="0" smtClean="0"/>
              <a:t>-     Understand the nature of the work</a:t>
            </a:r>
          </a:p>
          <a:p>
            <a:pPr lvl="2"/>
            <a:r>
              <a:rPr lang="en-US" dirty="0" smtClean="0"/>
              <a:t>-     Understand how to improve IT service delivery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Reduced support costs and enhanced services.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6588928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Reaction: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  Administrative units are understanding/supportive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Some Deans are very supportive and want to be part of it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Some Deans are skeptical or not supportive</a:t>
            </a:r>
          </a:p>
          <a:p>
            <a:pPr lvl="1"/>
            <a:r>
              <a:rPr lang="en-US" dirty="0" smtClean="0"/>
              <a:t>-     A central Service Desk will not understand their unique IT needs</a:t>
            </a:r>
          </a:p>
          <a:p>
            <a:pPr lvl="1">
              <a:buFontTx/>
              <a:buChar char="-"/>
            </a:pPr>
            <a:r>
              <a:rPr lang="en-US" dirty="0" smtClean="0"/>
              <a:t>     IT people do not support computers, they support people using </a:t>
            </a:r>
          </a:p>
          <a:p>
            <a:pPr lvl="1"/>
            <a:r>
              <a:rPr lang="en-US" dirty="0" smtClean="0"/>
              <a:t>      computers</a:t>
            </a:r>
          </a:p>
          <a:p>
            <a:pPr lvl="1"/>
            <a:r>
              <a:rPr lang="en-US" dirty="0" smtClean="0"/>
              <a:t>-     They want a relationship with the person supporting them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Fire on campus created understanding of need for standardization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Computer support staff are concerned</a:t>
            </a:r>
          </a:p>
          <a:p>
            <a:pPr lvl="1"/>
            <a:r>
              <a:rPr lang="en-US" dirty="0" smtClean="0"/>
              <a:t>-     Worried about jobs</a:t>
            </a:r>
          </a:p>
          <a:p>
            <a:pPr lvl="1"/>
            <a:r>
              <a:rPr lang="en-US" dirty="0" smtClean="0"/>
              <a:t>-     Worried about having a diminished role</a:t>
            </a:r>
          </a:p>
        </p:txBody>
      </p:sp>
    </p:spTree>
    <p:extLst>
      <p:ext uri="{BB962C8B-B14F-4D97-AF65-F5344CB8AC3E}">
        <p14:creationId xmlns:p14="http://schemas.microsoft.com/office/powerpoint/2010/main" xmlns="" val="26588928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Lessons </a:t>
            </a:r>
            <a:r>
              <a:rPr lang="en-US" sz="3200" dirty="0" smtClean="0"/>
              <a:t>Learned</a:t>
            </a:r>
            <a:r>
              <a:rPr lang="en-US" sz="3200" dirty="0"/>
              <a:t>: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Have a strong imperative to change. 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200" dirty="0" smtClean="0"/>
              <a:t>Our ROSE project created an expectation that changes are needed for the University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200" dirty="0" smtClean="0"/>
              <a:t>Analysis of financials and processes aided the case for change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Don’t </a:t>
            </a:r>
            <a:r>
              <a:rPr lang="en-US" sz="1600" dirty="0"/>
              <a:t>underestimate the importance of budget and control to end users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Issues </a:t>
            </a:r>
            <a:r>
              <a:rPr lang="en-US" sz="1200" dirty="0"/>
              <a:t>will be political and cultural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There is a perception </a:t>
            </a:r>
            <a:r>
              <a:rPr lang="en-US" sz="1200" dirty="0"/>
              <a:t>of loss of control of IT to the end </a:t>
            </a:r>
            <a:r>
              <a:rPr lang="en-US" sz="1200" dirty="0" smtClean="0"/>
              <a:t>units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Building trust with end users takes time</a:t>
            </a:r>
            <a:endParaRPr lang="en-US" sz="1200" dirty="0"/>
          </a:p>
          <a:p>
            <a:pPr marL="628650" lvl="1" indent="-171450">
              <a:buFont typeface="Arial" pitchFamily="34" charset="0"/>
              <a:buChar char="•"/>
            </a:pPr>
            <a:endParaRPr lang="en-US" sz="1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Must </a:t>
            </a:r>
            <a:r>
              <a:rPr lang="en-US" sz="1600" dirty="0"/>
              <a:t>have end user acceptance (buy in)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Communicate</a:t>
            </a:r>
            <a:r>
              <a:rPr lang="en-US" sz="1200" dirty="0"/>
              <a:t>, communicate, </a:t>
            </a:r>
            <a:r>
              <a:rPr lang="en-US" sz="1200" dirty="0" smtClean="0"/>
              <a:t>communicate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Do your homework – understand their IT needs and services (inventory was very effective)</a:t>
            </a:r>
            <a:endParaRPr lang="en-US" sz="1200" dirty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Expectations </a:t>
            </a:r>
            <a:r>
              <a:rPr lang="en-US" sz="1200" dirty="0"/>
              <a:t>vs. realistic capabilities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Expect </a:t>
            </a:r>
            <a:r>
              <a:rPr lang="en-US" sz="1200" dirty="0"/>
              <a:t>resistance to change </a:t>
            </a:r>
            <a:r>
              <a:rPr lang="en-US" sz="1200" dirty="0" smtClean="0"/>
              <a:t>from both </a:t>
            </a:r>
            <a:r>
              <a:rPr lang="en-US" sz="1200" dirty="0"/>
              <a:t>local computer staff and end users</a:t>
            </a:r>
          </a:p>
          <a:p>
            <a:pPr marL="628650" lvl="1" indent="-171450">
              <a:buFont typeface="Arial" pitchFamily="34" charset="0"/>
              <a:buChar char="•"/>
            </a:pPr>
            <a:endParaRPr lang="en-US" sz="1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Local </a:t>
            </a:r>
            <a:r>
              <a:rPr lang="en-US" sz="1600" dirty="0"/>
              <a:t>computer staff become your team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Use perks to achieve buy in - Blackberry’,  training </a:t>
            </a:r>
            <a:r>
              <a:rPr lang="en-US" sz="1200" dirty="0"/>
              <a:t>opportunities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They will determine your success or failure</a:t>
            </a:r>
          </a:p>
          <a:p>
            <a:pPr marL="628650" lvl="1" indent="-171450">
              <a:buFont typeface="Arial" pitchFamily="34" charset="0"/>
              <a:buChar char="•"/>
            </a:pPr>
            <a:endParaRPr lang="en-US" sz="1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Expect </a:t>
            </a:r>
            <a:r>
              <a:rPr lang="en-US" sz="1600" dirty="0"/>
              <a:t>service affecting </a:t>
            </a:r>
            <a:r>
              <a:rPr lang="en-US" sz="1600" dirty="0" smtClean="0"/>
              <a:t>delays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Process development takes time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Difficult to plan workload and necessary staffing requirements with no historical data to rely on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Priority 1’s often exceed resolutions due to vendor contracts, parts etc.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2841290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Final Thought: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32856"/>
            <a:ext cx="74888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  IST needs to be more inclusive and better understand the needs of </a:t>
            </a:r>
          </a:p>
          <a:p>
            <a:r>
              <a:rPr lang="en-US" dirty="0" smtClean="0"/>
              <a:t>      faculties and departments.</a:t>
            </a:r>
          </a:p>
          <a:p>
            <a:pPr lvl="2"/>
            <a:r>
              <a:rPr lang="en-US" dirty="0" smtClean="0"/>
              <a:t>-     Conclusion of IST Service Review led by PWC</a:t>
            </a:r>
          </a:p>
          <a:p>
            <a:pPr lvl="2"/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We’ll have detailed knowledge of the IT needs of faculties and </a:t>
            </a:r>
          </a:p>
          <a:p>
            <a:r>
              <a:rPr lang="en-US" dirty="0" smtClean="0"/>
              <a:t>      departments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We’ll have the resources to meet those needs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We’ll be able to solve problems quickly, provide specialization, and </a:t>
            </a:r>
          </a:p>
          <a:p>
            <a:r>
              <a:rPr lang="en-US" dirty="0" smtClean="0"/>
              <a:t>      enterprise level application support.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6588928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2348880"/>
            <a:ext cx="7488832" cy="33547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4000" b="1" dirty="0" smtClean="0"/>
          </a:p>
          <a:p>
            <a:pPr algn="ctr"/>
            <a:r>
              <a:rPr lang="en-US" sz="4000" b="1" dirty="0" smtClean="0"/>
              <a:t>Questions/comments?</a:t>
            </a:r>
          </a:p>
          <a:p>
            <a:pPr algn="ctr"/>
            <a:r>
              <a:rPr lang="en-US" sz="2400" b="1" dirty="0" smtClean="0">
                <a:hlinkClick r:id="rId3"/>
              </a:rPr>
              <a:t>Janice_Sisson@umanitoba.ca</a:t>
            </a:r>
            <a:endParaRPr lang="en-US" sz="2400" b="1" dirty="0" smtClean="0"/>
          </a:p>
          <a:p>
            <a:pPr algn="ctr"/>
            <a:r>
              <a:rPr lang="en-US" sz="2400" b="1" smtClean="0"/>
              <a:t>204.474.9853</a:t>
            </a:r>
            <a:endParaRPr lang="en-US" sz="2400" b="1" dirty="0" smtClean="0"/>
          </a:p>
          <a:p>
            <a:pPr algn="ctr"/>
            <a:r>
              <a:rPr lang="en-US" sz="2400" b="1" dirty="0" smtClean="0">
                <a:hlinkClick r:id="rId4"/>
              </a:rPr>
              <a:t>Marvin_Kocay@umanitoba.ca</a:t>
            </a:r>
            <a:endParaRPr lang="en-US" sz="2400" b="1" dirty="0" smtClean="0"/>
          </a:p>
          <a:p>
            <a:pPr algn="ctr"/>
            <a:r>
              <a:rPr lang="en-US" sz="2400" b="1" dirty="0" smtClean="0"/>
              <a:t>204.474.9904</a:t>
            </a:r>
            <a:endParaRPr lang="en-US" sz="2400" b="1" dirty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4954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Current State Issues: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182505"/>
            <a:ext cx="74888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     Assortment of desktop equipment on campus (computers and printers)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Assortment of desktop software tools (email clients, browsers, word processers)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Assortment of purchasing arrangements, prices, suppliers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No advantage of institutional  buying power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Talented but </a:t>
            </a:r>
            <a:r>
              <a:rPr lang="en-US" sz="1600" dirty="0" err="1" smtClean="0"/>
              <a:t>siloed</a:t>
            </a:r>
            <a:r>
              <a:rPr lang="en-US" sz="1600" dirty="0" smtClean="0"/>
              <a:t> IT support staff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Many distributed applications do not get enterprise level IT support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Services Review: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058526"/>
            <a:ext cx="748883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PWC engaged to assist with ROSE (Resource Opportunities and Service Enhancements) project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/>
          </a:p>
          <a:p>
            <a:r>
              <a:rPr lang="en-US" dirty="0"/>
              <a:t>IT findings included: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Despite a central IT structure, more staff in departments than in central IST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No available data on workload of local computer staff (no logging of work)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No available data on true cost of IT support across the campus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Limited </a:t>
            </a:r>
            <a:r>
              <a:rPr lang="en-US" sz="1600" dirty="0"/>
              <a:t>implementation of standards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No backup if local computer staff are absent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Critical resources were being supported by single </a:t>
            </a:r>
            <a:r>
              <a:rPr lang="en-US" sz="1600" dirty="0" smtClean="0"/>
              <a:t>individuals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Ad hoc reporting of local computer staff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Priority setting rests with local computer staff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Allocation of IT resources resides with local computer staff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Highly </a:t>
            </a:r>
            <a:r>
              <a:rPr lang="en-US" sz="1600" dirty="0"/>
              <a:t>paid staff were performing low end </a:t>
            </a:r>
            <a:r>
              <a:rPr lang="en-US" sz="1600" dirty="0" smtClean="0"/>
              <a:t>tasks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Training </a:t>
            </a:r>
            <a:r>
              <a:rPr lang="en-US" sz="1600" dirty="0"/>
              <a:t>and expertise </a:t>
            </a:r>
            <a:r>
              <a:rPr lang="en-US" sz="1600" dirty="0" smtClean="0"/>
              <a:t>varied from one unit to another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opportunity: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058526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     IT underlies much of University operations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Too important not to have a managed environment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Provide IT support in a cost effective way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Pool resources, provide cross training, provide enterprise support for distributed     </a:t>
            </a:r>
          </a:p>
          <a:p>
            <a:r>
              <a:rPr lang="en-US" sz="1600" dirty="0" smtClean="0"/>
              <a:t>       systems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Set priorities at a University level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Better understand the IT needs across the University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Lower the total cost of ownership for IT assets through standardization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   Lower the acquisition costs of IT assets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Directions Set: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84" y="2058526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Create and deploy an integrated IST Service Desk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Implement an IT Procurement Centre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Implement a Print Management Program</a:t>
            </a:r>
          </a:p>
          <a:p>
            <a:pPr lvl="2"/>
            <a:r>
              <a:rPr lang="en-US" dirty="0" smtClean="0"/>
              <a:t>-     Working with Xerox now on the initial assessment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 Implement a communication/collaboration suite</a:t>
            </a:r>
          </a:p>
          <a:p>
            <a:pPr lvl="2"/>
            <a:r>
              <a:rPr lang="en-US" dirty="0" smtClean="0"/>
              <a:t>-     Exchange for faculty and staff</a:t>
            </a:r>
          </a:p>
          <a:p>
            <a:pPr lvl="2"/>
            <a:r>
              <a:rPr lang="en-US" dirty="0" smtClean="0"/>
              <a:t>-     Cloud for students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IST Help &amp; Solutions Centre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Integrated all IST help functions to one facility</a:t>
            </a:r>
          </a:p>
          <a:p>
            <a:pPr lvl="1"/>
            <a:r>
              <a:rPr lang="en-US" sz="2400" dirty="0" smtClean="0"/>
              <a:t>Network service desk</a:t>
            </a:r>
          </a:p>
          <a:p>
            <a:pPr lvl="1"/>
            <a:r>
              <a:rPr lang="en-US" sz="2400" dirty="0" smtClean="0"/>
              <a:t>IT accounts office services</a:t>
            </a:r>
          </a:p>
          <a:p>
            <a:pPr lvl="1"/>
            <a:r>
              <a:rPr lang="en-US" sz="2400" dirty="0" smtClean="0"/>
              <a:t>Computer help desk (student and faculty/staff)</a:t>
            </a:r>
          </a:p>
          <a:p>
            <a:pPr lvl="1"/>
            <a:r>
              <a:rPr lang="en-US" sz="2400" dirty="0" smtClean="0"/>
              <a:t>Audio visual booking services</a:t>
            </a:r>
          </a:p>
          <a:p>
            <a:pPr lvl="1"/>
            <a:r>
              <a:rPr lang="en-US" sz="2400" dirty="0" smtClean="0"/>
              <a:t>Telephone services (land lines and wireless)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5112568" cy="3528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HSC 00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3429000"/>
            <a:ext cx="3563888" cy="3096344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1619672" y="56612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75656" y="5085184"/>
            <a:ext cx="2504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Q-</a:t>
            </a:r>
            <a:r>
              <a:rPr lang="en-US" b="1" i="1" dirty="0" err="1" smtClean="0"/>
              <a:t>Matic</a:t>
            </a:r>
            <a:r>
              <a:rPr lang="en-US" b="1" i="1" dirty="0" smtClean="0"/>
              <a:t> queuing system</a:t>
            </a:r>
          </a:p>
        </p:txBody>
      </p:sp>
      <p:sp>
        <p:nvSpPr>
          <p:cNvPr id="13" name="Left Arrow 12"/>
          <p:cNvSpPr/>
          <p:nvPr/>
        </p:nvSpPr>
        <p:spPr>
          <a:xfrm>
            <a:off x="6012160" y="2132856"/>
            <a:ext cx="86409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940152" y="1052736"/>
            <a:ext cx="2201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Integrated Help Desk</a:t>
            </a:r>
            <a:endParaRPr lang="en-US" b="1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2745</Words>
  <Application>Microsoft Office PowerPoint</Application>
  <PresentationFormat>On-screen Show (4:3)</PresentationFormat>
  <Paragraphs>421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IST Help &amp; Solutions Centre</vt:lpstr>
      <vt:lpstr>Slide 9</vt:lpstr>
      <vt:lpstr>Slide 10</vt:lpstr>
      <vt:lpstr>Slide 11</vt:lpstr>
      <vt:lpstr> Facilitation: </vt:lpstr>
      <vt:lpstr>IT Management Software 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Client Relationship Manager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G.W. Stephan</dc:creator>
  <cp:lastModifiedBy>kocay</cp:lastModifiedBy>
  <cp:revision>68</cp:revision>
  <dcterms:created xsi:type="dcterms:W3CDTF">2011-04-21T16:39:18Z</dcterms:created>
  <dcterms:modified xsi:type="dcterms:W3CDTF">2011-06-06T12:53:11Z</dcterms:modified>
</cp:coreProperties>
</file>